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0" r:id="rId2"/>
    <p:sldId id="1251" r:id="rId3"/>
    <p:sldId id="1252" r:id="rId4"/>
    <p:sldId id="1253" r:id="rId5"/>
    <p:sldId id="1254" r:id="rId6"/>
    <p:sldId id="1255" r:id="rId7"/>
    <p:sldId id="1256" r:id="rId8"/>
    <p:sldId id="1260" r:id="rId9"/>
    <p:sldId id="1258" r:id="rId10"/>
    <p:sldId id="1259" r:id="rId1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521415D9-36F7-43E2-AB2F-B90AF26B5E84}">
      <p14:sectionLst xmlns:p14="http://schemas.microsoft.com/office/powerpoint/2010/main">
        <p14:section name="Title slides" id="{DB952CA2-F37E-4B72-9E03-5C01D6602214}">
          <p14:sldIdLst>
            <p14:sldId id="340"/>
            <p14:sldId id="1251"/>
            <p14:sldId id="1252"/>
            <p14:sldId id="1253"/>
            <p14:sldId id="1254"/>
            <p14:sldId id="1255"/>
            <p14:sldId id="1256"/>
            <p14:sldId id="1260"/>
            <p14:sldId id="1258"/>
            <p14:sldId id="1259"/>
          </p14:sldIdLst>
        </p14:section>
        <p14:section name="Chapter divider" id="{0D00BCA0-2CBF-4743-B406-7AD2D6119FED}">
          <p14:sldIdLst/>
        </p14:section>
        <p14:section name="Table of contents" id="{5B9143C2-DC2D-4997-8FBC-9296D9BEB76F}">
          <p14:sldIdLst/>
        </p14:section>
        <p14:section name="Content slides" id="{C54510C2-4863-4A6A-825E-537E19B105CC}">
          <p14:sldIdLst/>
        </p14:section>
        <p14:section name="Quotes and statements" id="{6C2E2E8E-D1AB-499D-8924-A982DA72C919}">
          <p14:sldIdLst/>
        </p14:section>
        <p14:section name="Full bleed color areas" id="{8E973E09-46F2-4BCC-B46D-166573E91749}">
          <p14:sldIdLst/>
        </p14:section>
        <p14:section name="Color palette and accessibility check" id="{045DDF2D-14F6-4AED-8F32-531E4A8027C0}">
          <p14:sldIdLst/>
        </p14:section>
        <p14:section name="Disclaimer, contact" id="{0D568892-780D-4C8E-9447-F21546C88527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7386" autoAdjust="0"/>
  </p:normalViewPr>
  <p:slideViewPr>
    <p:cSldViewPr snapToGrid="0" showGuides="1">
      <p:cViewPr>
        <p:scale>
          <a:sx n="75" d="100"/>
          <a:sy n="75" d="100"/>
        </p:scale>
        <p:origin x="43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1/13/2026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dark (Text 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981D8F55-811B-AEDF-5E04-DCFE25B08B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3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dark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A0D24217-CDAA-9414-DB12-8FECD39730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2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dark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70697368-7933-D4EC-C605-5BEF35329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58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4F8BBD80-F603-890B-5CCC-27FC59B160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79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A53CF7CF-3A43-5B1E-4240-BD93149833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2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buClr>
                <a:schemeClr val="tx1"/>
              </a:buClr>
              <a:defRPr sz="1600"/>
            </a:lvl6pPr>
            <a:lvl7pPr>
              <a:buClr>
                <a:schemeClr val="tx1"/>
              </a:buClr>
              <a:defRPr sz="1600"/>
            </a:lvl7pPr>
            <a:lvl8pPr>
              <a:buClr>
                <a:schemeClr val="tx1"/>
              </a:buClr>
              <a:defRPr sz="1600"/>
            </a:lvl8pPr>
            <a:lvl9pPr>
              <a:buClr>
                <a:schemeClr val="tx1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buClr>
                <a:schemeClr val="tx1"/>
              </a:buClr>
              <a:defRPr sz="1600"/>
            </a:lvl6pPr>
            <a:lvl7pPr>
              <a:buClr>
                <a:schemeClr val="tx1"/>
              </a:buClr>
              <a:defRPr sz="1600"/>
            </a:lvl7pPr>
            <a:lvl8pPr>
              <a:buClr>
                <a:schemeClr val="tx1"/>
              </a:buClr>
              <a:defRPr sz="1600"/>
            </a:lvl8pPr>
            <a:lvl9pPr>
              <a:buClr>
                <a:schemeClr val="tx1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buClr>
                <a:schemeClr val="tx1"/>
              </a:buClr>
              <a:defRPr sz="1600"/>
            </a:lvl6pPr>
            <a:lvl7pPr>
              <a:buClr>
                <a:schemeClr val="tx1"/>
              </a:buClr>
              <a:defRPr sz="1600"/>
            </a:lvl7pPr>
            <a:lvl8pPr>
              <a:buClr>
                <a:schemeClr val="tx1"/>
              </a:buClr>
              <a:defRPr sz="1600"/>
            </a:lvl8pPr>
            <a:lvl9pPr>
              <a:buClr>
                <a:schemeClr val="tx1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buClr>
                <a:schemeClr val="tx1"/>
              </a:buClr>
              <a:defRPr sz="1600"/>
            </a:lvl6pPr>
            <a:lvl7pPr>
              <a:buClr>
                <a:schemeClr val="tx1"/>
              </a:buClr>
              <a:defRPr sz="1600"/>
            </a:lvl7pPr>
            <a:lvl8pPr>
              <a:buClr>
                <a:schemeClr val="tx1"/>
              </a:buClr>
              <a:defRPr sz="1600"/>
            </a:lvl8pPr>
            <a:lvl9pPr>
              <a:buClr>
                <a:schemeClr val="tx1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6876CD70-E828-5653-E034-0E836EE5EA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56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ark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E6EBD77-9439-0F2D-3512-7EAC1BD87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9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dark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DBDDA68C-D369-4260-610E-00284B3EA6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rgbClr val="00C1B6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rgbClr val="00C1B6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rgbClr val="00C1B6"/>
          </a:solidFill>
          <a:ln w="19050">
            <a:solidFill>
              <a:srgbClr val="00C1B6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ln>
                  <a:noFill/>
                </a:ln>
              </a:defRPr>
            </a:lvl6pPr>
            <a:lvl7pPr>
              <a:buClr>
                <a:schemeClr val="accent1"/>
              </a:buClr>
              <a:defRPr>
                <a:ln>
                  <a:noFill/>
                </a:ln>
              </a:defRPr>
            </a:lvl7pPr>
            <a:lvl8pPr>
              <a:buClr>
                <a:schemeClr val="accent1"/>
              </a:buClr>
              <a:defRPr>
                <a:ln>
                  <a:noFill/>
                </a:ln>
              </a:defRPr>
            </a:lvl8pPr>
            <a:lvl9pPr>
              <a:buClr>
                <a:schemeClr val="accent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ln>
                  <a:noFill/>
                </a:ln>
              </a:defRPr>
            </a:lvl6pPr>
            <a:lvl7pPr>
              <a:buClr>
                <a:schemeClr val="accent1"/>
              </a:buClr>
              <a:defRPr>
                <a:ln>
                  <a:noFill/>
                </a:ln>
              </a:defRPr>
            </a:lvl7pPr>
            <a:lvl8pPr>
              <a:buClr>
                <a:schemeClr val="accent1"/>
              </a:buClr>
              <a:defRPr>
                <a:ln>
                  <a:noFill/>
                </a:ln>
              </a:defRPr>
            </a:lvl8pPr>
            <a:lvl9pPr>
              <a:buClr>
                <a:schemeClr val="accent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bIns="144000" rtlCol="0" anchor="t" anchorCtr="0"/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 lang="en-US" dirty="0">
                <a:solidFill>
                  <a:schemeClr val="tx1"/>
                </a:solidFill>
              </a:defRPr>
            </a:lvl9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219FA372-8978-3FA6-7DE8-9278A9E578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A2886B6C-3288-1F00-A9B6-D56E01FC2F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56" r:id="rId49"/>
    <p:sldLayoutId id="2147483744" r:id="rId50"/>
    <p:sldLayoutId id="2147483691" r:id="rId51"/>
    <p:sldLayoutId id="2147483655" r:id="rId52"/>
    <p:sldLayoutId id="2147483692" r:id="rId53"/>
    <p:sldLayoutId id="2147483780" r:id="rId54"/>
    <p:sldLayoutId id="2147483779" r:id="rId55"/>
    <p:sldLayoutId id="2147483677" r:id="rId56"/>
    <p:sldLayoutId id="2147483799" r:id="rId57"/>
    <p:sldLayoutId id="2147483709" r:id="rId58"/>
    <p:sldLayoutId id="2147483800" r:id="rId59"/>
    <p:sldLayoutId id="2147483650" r:id="rId60"/>
    <p:sldLayoutId id="2147483801" r:id="rId61"/>
    <p:sldLayoutId id="2147483665" r:id="rId62"/>
    <p:sldLayoutId id="2147483802" r:id="rId63"/>
    <p:sldLayoutId id="2147483666" r:id="rId64"/>
    <p:sldLayoutId id="2147483803" r:id="rId65"/>
    <p:sldLayoutId id="2147483697" r:id="rId66"/>
    <p:sldLayoutId id="2147483804" r:id="rId67"/>
    <p:sldLayoutId id="2147483698" r:id="rId68"/>
    <p:sldLayoutId id="2147483805" r:id="rId69"/>
    <p:sldLayoutId id="2147483652" r:id="rId70"/>
    <p:sldLayoutId id="2147483806" r:id="rId71"/>
    <p:sldLayoutId id="2147483694" r:id="rId72"/>
    <p:sldLayoutId id="2147483687" r:id="rId73"/>
    <p:sldLayoutId id="2147483808" r:id="rId74"/>
    <p:sldLayoutId id="2147483690" r:id="rId75"/>
    <p:sldLayoutId id="2147483681" r:id="rId76"/>
    <p:sldLayoutId id="2147483682" r:id="rId77"/>
    <p:sldLayoutId id="2147483711" r:id="rId78"/>
    <p:sldLayoutId id="2147483678" r:id="rId79"/>
    <p:sldLayoutId id="2147483807" r:id="rId8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in shape &quot;Combining the real and the digital&quot;">
            <a:extLst>
              <a:ext uri="{FF2B5EF4-FFF2-40B4-BE49-F238E27FC236}">
                <a16:creationId xmlns:a16="http://schemas.microsoft.com/office/drawing/2014/main" id="{14758C06-787C-4037-82E5-3980DDBBD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" r="17036" b="-8"/>
          <a:stretch/>
        </p:blipFill>
        <p:spPr bwMode="ltGray">
          <a:xfrm>
            <a:off x="6095999" y="1559863"/>
            <a:ext cx="6096001" cy="3644469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5"/>
            <a:ext cx="11376788" cy="2462213"/>
          </a:xfrm>
        </p:spPr>
        <p:txBody>
          <a:bodyPr/>
          <a:lstStyle/>
          <a:p>
            <a:r>
              <a:rPr lang="en-US" dirty="0"/>
              <a:t>Documentation Agent Orchestrator</a:t>
            </a:r>
            <a:endParaRPr lang="en-US" noProof="0" dirty="0"/>
          </a:p>
        </p:txBody>
      </p:sp>
      <p:sp>
        <p:nvSpPr>
          <p:cNvPr id="17" name="Subtitle" descr="Subheadline of the presentation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3876677"/>
            <a:ext cx="9286875" cy="1930398"/>
          </a:xfrm>
        </p:spPr>
        <p:txBody>
          <a:bodyPr/>
          <a:lstStyle/>
          <a:p>
            <a:r>
              <a:rPr lang="en-US" dirty="0"/>
              <a:t>Stop AI from inventing documentation</a:t>
            </a: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2026 | Tharun | TECOM | 2026-02-12</a:t>
            </a:r>
          </a:p>
        </p:txBody>
      </p:sp>
    </p:spTree>
    <p:extLst>
      <p:ext uri="{BB962C8B-B14F-4D97-AF65-F5344CB8AC3E}">
        <p14:creationId xmlns:p14="http://schemas.microsoft.com/office/powerpoint/2010/main" val="25559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74C4-4911-DA74-F7BF-DD0C5CD3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144298"/>
            <a:ext cx="11376788" cy="615553"/>
          </a:xfrm>
        </p:spPr>
        <p:txBody>
          <a:bodyPr/>
          <a:lstStyle/>
          <a:p>
            <a:r>
              <a:rPr lang="en-US" dirty="0"/>
              <a:t>Who This Is For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E399F-AFCC-A97E-D177-E0552BE14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00" y="858174"/>
            <a:ext cx="9288000" cy="4057955"/>
          </a:xfrm>
        </p:spPr>
        <p:txBody>
          <a:bodyPr/>
          <a:lstStyle/>
          <a:p>
            <a:r>
              <a:rPr lang="en-US" b="1" dirty="0"/>
              <a:t>Built for people accountable for documentation accuracy</a:t>
            </a:r>
            <a:endParaRPr lang="en-US" dirty="0"/>
          </a:p>
          <a:p>
            <a:r>
              <a:rPr lang="en-US" dirty="0"/>
              <a:t>Technical writers</a:t>
            </a:r>
          </a:p>
          <a:p>
            <a:r>
              <a:rPr lang="en-US" dirty="0"/>
              <a:t>Documentation engineers</a:t>
            </a:r>
          </a:p>
          <a:p>
            <a:r>
              <a:rPr lang="en-US" dirty="0"/>
              <a:t>Docs-as-code teams</a:t>
            </a:r>
          </a:p>
          <a:p>
            <a:r>
              <a:rPr lang="en-US" dirty="0"/>
              <a:t>Not designed for:</a:t>
            </a:r>
          </a:p>
          <a:p>
            <a:r>
              <a:rPr lang="en-US" dirty="0"/>
              <a:t>Content polishing</a:t>
            </a:r>
          </a:p>
          <a:p>
            <a:r>
              <a:rPr lang="en-US" dirty="0"/>
              <a:t>Grammar correction</a:t>
            </a:r>
          </a:p>
          <a:p>
            <a:r>
              <a:rPr lang="en-US" dirty="0"/>
              <a:t>Creative rewriting</a:t>
            </a:r>
          </a:p>
          <a:p>
            <a:r>
              <a:rPr lang="en-US" dirty="0"/>
              <a:t>If you can’t afford AI guessing on your behalf, this approach changes what “safe AI” means for documentation.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E6BBA-C28D-4531-C33F-64521CEC8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9A88C-33B5-DFA1-E66A-CDF60F96B2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3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4BD-CFBF-382E-66BF-74205A94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Title of the chapter">
            <a:extLst>
              <a:ext uri="{FF2B5EF4-FFF2-40B4-BE49-F238E27FC236}">
                <a16:creationId xmlns:a16="http://schemas.microsoft.com/office/drawing/2014/main" id="{9D2733BA-A169-AA11-1D3A-33CB591A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9" y="0"/>
            <a:ext cx="11376025" cy="5539978"/>
          </a:xfrm>
        </p:spPr>
        <p:txBody>
          <a:bodyPr/>
          <a:lstStyle/>
          <a:p>
            <a:r>
              <a:rPr lang="en-US" b="1" dirty="0"/>
              <a:t>Documentation Agent Orchestrator</a:t>
            </a:r>
            <a:r>
              <a:rPr lang="en-US" dirty="0"/>
              <a:t> introduces governance into AI-assisted documentation.</a:t>
            </a:r>
            <a:br>
              <a:rPr lang="en-US" dirty="0"/>
            </a:br>
            <a:r>
              <a:rPr lang="en-US" dirty="0"/>
              <a:t>Instead of letting AI “fill gaps” to sound helpful, it enforces strict rules so AI:</a:t>
            </a:r>
            <a:br>
              <a:rPr lang="en-US" dirty="0"/>
            </a:br>
            <a:r>
              <a:rPr lang="en-US" dirty="0"/>
              <a:t>Documents </a:t>
            </a:r>
            <a:r>
              <a:rPr lang="en-US" b="1" dirty="0"/>
              <a:t>exactly what is provided</a:t>
            </a:r>
            <a:r>
              <a:rPr lang="en-US" dirty="0"/>
              <a:t>, or</a:t>
            </a:r>
            <a:br>
              <a:rPr lang="en-US" dirty="0"/>
            </a:br>
            <a:r>
              <a:rPr lang="en-US" b="1" dirty="0"/>
              <a:t>Stops and asks questions</a:t>
            </a:r>
            <a:r>
              <a:rPr lang="en-US" dirty="0"/>
              <a:t> when guessing would be required</a:t>
            </a:r>
            <a:br>
              <a:rPr lang="en-US" dirty="0"/>
            </a:br>
            <a:r>
              <a:rPr lang="en-US" dirty="0"/>
              <a:t>This shifts AI from a creative assistant to a controlled documentation agent.</a:t>
            </a:r>
            <a:endParaRPr lang="en-US" noProof="0" dirty="0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0F89372F-54DC-9A01-18B1-8EA44D572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79EB7A5-9682-E107-2EBE-AF6650035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5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7A9DAE0-B481-6A69-066D-6589C163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4" y="3718863"/>
            <a:ext cx="5413717" cy="10729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E5C1EB-B7AA-EFFE-21F5-07408011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81" y="3863142"/>
            <a:ext cx="5409979" cy="107298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38CF0F5-6EB1-42E0-A9A9-A6170EF1473F}"/>
              </a:ext>
            </a:extLst>
          </p:cNvPr>
          <p:cNvSpPr/>
          <p:nvPr/>
        </p:nvSpPr>
        <p:spPr>
          <a:xfrm>
            <a:off x="6422945" y="2502644"/>
            <a:ext cx="5130213" cy="106810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D5992-CC6B-934A-4688-A4584648F4F6}"/>
              </a:ext>
            </a:extLst>
          </p:cNvPr>
          <p:cNvSpPr/>
          <p:nvPr/>
        </p:nvSpPr>
        <p:spPr>
          <a:xfrm>
            <a:off x="349265" y="2515268"/>
            <a:ext cx="5472177" cy="105048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B10F9-FFFD-A08D-CBE6-ED03D5BF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173795"/>
            <a:ext cx="11376788" cy="615553"/>
          </a:xfrm>
        </p:spPr>
        <p:txBody>
          <a:bodyPr/>
          <a:lstStyle/>
          <a:p>
            <a:r>
              <a:rPr lang="en-US" dirty="0"/>
              <a:t>The Real Problem with AI in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90906-0697-11A4-2541-D5C5B1A1F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606" y="789348"/>
            <a:ext cx="9288000" cy="793708"/>
          </a:xfrm>
        </p:spPr>
        <p:txBody>
          <a:bodyPr/>
          <a:lstStyle/>
          <a:p>
            <a:r>
              <a:rPr lang="en-US" b="1" dirty="0"/>
              <a:t>AI is fluent. Documentation must be correct.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EFAAA-FB3E-5EF6-E0AF-4F97BE052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6E98B-6DF2-05BC-5EC1-900C774E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66B17EA-261B-CA72-7D3A-65C6B4124650}"/>
              </a:ext>
            </a:extLst>
          </p:cNvPr>
          <p:cNvSpPr/>
          <p:nvPr/>
        </p:nvSpPr>
        <p:spPr>
          <a:xfrm>
            <a:off x="378494" y="1687847"/>
            <a:ext cx="11245094" cy="800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When AI rewrites documentation, the biggest risk is 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</a:t>
            </a: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grammar or tone.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real risk is 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silent meaning change</a:t>
            </a:r>
            <a:r>
              <a:rPr lang="en-US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—alterations that look professional but fundamentally alter accuracy.</a:t>
            </a:r>
            <a:endParaRPr lang="en-US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2EA891C7-0276-A5D3-6B60-D43EA396D598}"/>
              </a:ext>
            </a:extLst>
          </p:cNvPr>
          <p:cNvSpPr/>
          <p:nvPr/>
        </p:nvSpPr>
        <p:spPr>
          <a:xfrm>
            <a:off x="362140" y="2552055"/>
            <a:ext cx="91440" cy="995243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B790F99A-B0D4-5710-4F40-B0B1E32E5259}"/>
              </a:ext>
            </a:extLst>
          </p:cNvPr>
          <p:cNvSpPr/>
          <p:nvPr/>
        </p:nvSpPr>
        <p:spPr>
          <a:xfrm>
            <a:off x="638841" y="2737316"/>
            <a:ext cx="337589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Invented Features or Behaviors</a:t>
            </a:r>
            <a:endParaRPr lang="en-US" sz="165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DEF28B9D-B59D-35E6-CFF3-FF2A47E42697}"/>
              </a:ext>
            </a:extLst>
          </p:cNvPr>
          <p:cNvSpPr/>
          <p:nvPr/>
        </p:nvSpPr>
        <p:spPr>
          <a:xfrm>
            <a:off x="638841" y="3102004"/>
            <a:ext cx="603658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describes functionality that doesn't exist, creating false expectations.</a:t>
            </a:r>
            <a:endParaRPr lang="en-US" sz="1250" dirty="0"/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5288E530-AE4D-70D9-5566-2DEB2A2E6243}"/>
              </a:ext>
            </a:extLst>
          </p:cNvPr>
          <p:cNvSpPr/>
          <p:nvPr/>
        </p:nvSpPr>
        <p:spPr>
          <a:xfrm>
            <a:off x="6422946" y="2520236"/>
            <a:ext cx="91440" cy="995243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F17A10C1-561E-CF94-E5DB-F3444A76E9D5}"/>
              </a:ext>
            </a:extLst>
          </p:cNvPr>
          <p:cNvSpPr/>
          <p:nvPr/>
        </p:nvSpPr>
        <p:spPr>
          <a:xfrm>
            <a:off x="6699647" y="2705497"/>
            <a:ext cx="426993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Implied Steps That Were Never Written</a:t>
            </a:r>
            <a:endParaRPr lang="en-US" sz="1650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59FB1BCE-907D-D9D6-4300-3D2466B5AEDB}"/>
              </a:ext>
            </a:extLst>
          </p:cNvPr>
          <p:cNvSpPr/>
          <p:nvPr/>
        </p:nvSpPr>
        <p:spPr>
          <a:xfrm>
            <a:off x="6677312" y="3036695"/>
            <a:ext cx="481364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Missing procedures are fabricated to create narrative completeness.</a:t>
            </a:r>
            <a:endParaRPr lang="en-US" sz="1250" dirty="0"/>
          </a:p>
        </p:txBody>
      </p:sp>
      <p:sp>
        <p:nvSpPr>
          <p:cNvPr id="34" name="Shape 14">
            <a:extLst>
              <a:ext uri="{FF2B5EF4-FFF2-40B4-BE49-F238E27FC236}">
                <a16:creationId xmlns:a16="http://schemas.microsoft.com/office/drawing/2014/main" id="{8C4D8EBD-F570-B258-737C-343E2EA9FE22}"/>
              </a:ext>
            </a:extLst>
          </p:cNvPr>
          <p:cNvSpPr/>
          <p:nvPr/>
        </p:nvSpPr>
        <p:spPr>
          <a:xfrm>
            <a:off x="362140" y="3709699"/>
            <a:ext cx="91440" cy="1082153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D1ABB7B0-573B-A88A-B853-16EA8A47EC06}"/>
              </a:ext>
            </a:extLst>
          </p:cNvPr>
          <p:cNvSpPr/>
          <p:nvPr/>
        </p:nvSpPr>
        <p:spPr>
          <a:xfrm>
            <a:off x="638841" y="3894961"/>
            <a:ext cx="3502700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Assumed Workflows or Defaults</a:t>
            </a:r>
            <a:endParaRPr lang="en-US" sz="1650" dirty="0"/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931E8704-981D-D6BD-565D-AE5E790120E6}"/>
              </a:ext>
            </a:extLst>
          </p:cNvPr>
          <p:cNvSpPr/>
          <p:nvPr/>
        </p:nvSpPr>
        <p:spPr>
          <a:xfrm>
            <a:off x="638841" y="4259649"/>
            <a:ext cx="504755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infers standard behavior patterns that may not match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actual implementation.</a:t>
            </a:r>
            <a:endParaRPr lang="en-US" sz="1250" dirty="0"/>
          </a:p>
        </p:txBody>
      </p:sp>
      <p:sp>
        <p:nvSpPr>
          <p:cNvPr id="38" name="Shape 18">
            <a:extLst>
              <a:ext uri="{FF2B5EF4-FFF2-40B4-BE49-F238E27FC236}">
                <a16:creationId xmlns:a16="http://schemas.microsoft.com/office/drawing/2014/main" id="{A216CBE2-756A-88DD-7F62-E4704B52BD8F}"/>
              </a:ext>
            </a:extLst>
          </p:cNvPr>
          <p:cNvSpPr/>
          <p:nvPr/>
        </p:nvSpPr>
        <p:spPr>
          <a:xfrm>
            <a:off x="6422946" y="3848719"/>
            <a:ext cx="91440" cy="1101834"/>
          </a:xfrm>
          <a:prstGeom prst="roundRect">
            <a:avLst>
              <a:gd name="adj" fmla="val 45833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19">
            <a:extLst>
              <a:ext uri="{FF2B5EF4-FFF2-40B4-BE49-F238E27FC236}">
                <a16:creationId xmlns:a16="http://schemas.microsoft.com/office/drawing/2014/main" id="{2BD5E478-F17F-71CE-77B8-175F620B18EB}"/>
              </a:ext>
            </a:extLst>
          </p:cNvPr>
          <p:cNvSpPr/>
          <p:nvPr/>
        </p:nvSpPr>
        <p:spPr>
          <a:xfrm>
            <a:off x="6699647" y="3863142"/>
            <a:ext cx="405467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Changed or "Upgraded" Terminology</a:t>
            </a:r>
            <a:endParaRPr lang="en-US" sz="1650" dirty="0"/>
          </a:p>
        </p:txBody>
      </p:sp>
      <p:sp>
        <p:nvSpPr>
          <p:cNvPr id="40" name="Text 20">
            <a:extLst>
              <a:ext uri="{FF2B5EF4-FFF2-40B4-BE49-F238E27FC236}">
                <a16:creationId xmlns:a16="http://schemas.microsoft.com/office/drawing/2014/main" id="{05869A94-B395-B309-F6B2-3DECD20D022C}"/>
              </a:ext>
            </a:extLst>
          </p:cNvPr>
          <p:cNvSpPr/>
          <p:nvPr/>
        </p:nvSpPr>
        <p:spPr>
          <a:xfrm>
            <a:off x="6745113" y="4355357"/>
            <a:ext cx="4907587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Technical terms are modernized or simplified, breaking consistency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 product interfaces.</a:t>
            </a:r>
            <a:endParaRPr lang="en-US" sz="1250" dirty="0"/>
          </a:p>
        </p:txBody>
      </p:sp>
      <p:sp>
        <p:nvSpPr>
          <p:cNvPr id="41" name="Text 21">
            <a:extLst>
              <a:ext uri="{FF2B5EF4-FFF2-40B4-BE49-F238E27FC236}">
                <a16:creationId xmlns:a16="http://schemas.microsoft.com/office/drawing/2014/main" id="{CD9D83EB-AAB4-2D4C-F05D-196931A61358}"/>
              </a:ext>
            </a:extLst>
          </p:cNvPr>
          <p:cNvSpPr/>
          <p:nvPr/>
        </p:nvSpPr>
        <p:spPr>
          <a:xfrm>
            <a:off x="407606" y="5283794"/>
            <a:ext cx="1311378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changes often look professional and reasonable, which makes them nearly impossible to detect during casual review.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90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9E17-39EA-A03F-48F2-3B960D9D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173795"/>
            <a:ext cx="11376788" cy="615553"/>
          </a:xfrm>
        </p:spPr>
        <p:txBody>
          <a:bodyPr/>
          <a:lstStyle/>
          <a:p>
            <a:r>
              <a:rPr lang="en-US" dirty="0"/>
              <a:t>Why This Hurts Technical Writers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7F7EC-185E-7080-EBAC-28483470F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606" y="789348"/>
            <a:ext cx="9288000" cy="4343091"/>
          </a:xfrm>
        </p:spPr>
        <p:txBody>
          <a:bodyPr/>
          <a:lstStyle/>
          <a:p>
            <a:r>
              <a:rPr lang="en-US" b="1" dirty="0"/>
              <a:t>When documentation is wrong, the AI is not blamed</a:t>
            </a:r>
          </a:p>
          <a:p>
            <a:r>
              <a:rPr lang="en-US" dirty="0"/>
              <a:t>In reviews, audits, customer escalations, or incidents:</a:t>
            </a:r>
          </a:p>
          <a:p>
            <a:r>
              <a:rPr lang="en-US" dirty="0"/>
              <a:t>The AI prompt is not reviewed</a:t>
            </a:r>
          </a:p>
          <a:p>
            <a:r>
              <a:rPr lang="en-US" dirty="0"/>
              <a:t>AI assumptions are not visible</a:t>
            </a:r>
          </a:p>
          <a:p>
            <a:r>
              <a:rPr lang="en-US" dirty="0"/>
              <a:t>Documentation is treated as authoritative</a:t>
            </a:r>
          </a:p>
          <a:p>
            <a:r>
              <a:rPr lang="en-US" dirty="0"/>
              <a:t>Responsibility always falls on the writer.</a:t>
            </a:r>
          </a:p>
          <a:p>
            <a:r>
              <a:rPr lang="en-US" dirty="0"/>
              <a:t>This creates an imbalance:</a:t>
            </a:r>
          </a:p>
          <a:p>
            <a:r>
              <a:rPr lang="en-US" dirty="0"/>
              <a:t>AI increases speed</a:t>
            </a:r>
          </a:p>
          <a:p>
            <a:r>
              <a:rPr lang="en-US" dirty="0"/>
              <a:t>Accountability remains human</a:t>
            </a:r>
          </a:p>
          <a:p>
            <a:r>
              <a:rPr lang="en-US" dirty="0"/>
              <a:t>That makes AI both powerful and risky in documentation workflows.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8AE87-4DA1-E942-750E-C90125079A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EBFDF-F3EC-64AB-EC5D-C5C8EC0B1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7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9F4F-CE6F-5CE8-2C9F-4FDD857A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144298"/>
            <a:ext cx="11376788" cy="615553"/>
          </a:xfrm>
        </p:spPr>
        <p:txBody>
          <a:bodyPr/>
          <a:lstStyle/>
          <a:p>
            <a:r>
              <a:rPr lang="en-US" dirty="0"/>
              <a:t>Why Existing AI Tools Don’t Solve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2CC07-39B4-7284-137F-1048BB35C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050" y="759851"/>
            <a:ext cx="9288000" cy="4883865"/>
          </a:xfrm>
        </p:spPr>
        <p:txBody>
          <a:bodyPr/>
          <a:lstStyle/>
          <a:p>
            <a:r>
              <a:rPr lang="en-US" b="1" dirty="0"/>
              <a:t>AI tools optimize for helpfulness</a:t>
            </a:r>
          </a:p>
          <a:p>
            <a:r>
              <a:rPr lang="en-US" dirty="0"/>
              <a:t>“Helpful” usually means:</a:t>
            </a:r>
          </a:p>
          <a:p>
            <a:r>
              <a:rPr lang="en-US" dirty="0"/>
              <a:t>Filling in gaps</a:t>
            </a:r>
          </a:p>
          <a:p>
            <a:r>
              <a:rPr lang="en-US" dirty="0"/>
              <a:t>Making content sound complete</a:t>
            </a:r>
          </a:p>
          <a:p>
            <a:r>
              <a:rPr lang="en-US" dirty="0"/>
              <a:t>Resolving ambiguity automatically</a:t>
            </a:r>
          </a:p>
          <a:p>
            <a:r>
              <a:rPr lang="en-US" dirty="0"/>
              <a:t>Documentation requires the opposite behavior:</a:t>
            </a:r>
          </a:p>
          <a:p>
            <a:r>
              <a:rPr lang="en-US" dirty="0"/>
              <a:t>Ambiguity should remain visible</a:t>
            </a:r>
          </a:p>
          <a:p>
            <a:r>
              <a:rPr lang="en-US" dirty="0"/>
              <a:t>Unknowns should stay unknown</a:t>
            </a:r>
          </a:p>
          <a:p>
            <a:r>
              <a:rPr lang="en-US" dirty="0"/>
              <a:t>Guessing is worse than stopping</a:t>
            </a:r>
          </a:p>
          <a:p>
            <a:r>
              <a:rPr lang="en-US" dirty="0"/>
              <a:t>The problem is not poor AI quality.</a:t>
            </a:r>
            <a:br>
              <a:rPr lang="en-US" dirty="0"/>
            </a:br>
            <a:r>
              <a:rPr lang="en-US" dirty="0"/>
              <a:t>The problem is misaligned behavior.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B43DA-9F10-1BE5-BA57-D97470B37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755A-452C-7276-180B-14C9D9A14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1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28E7174-498D-EF33-327A-0F5527293452}"/>
              </a:ext>
            </a:extLst>
          </p:cNvPr>
          <p:cNvSpPr/>
          <p:nvPr/>
        </p:nvSpPr>
        <p:spPr>
          <a:xfrm>
            <a:off x="322770" y="3689213"/>
            <a:ext cx="7083870" cy="106854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02904A-8E31-FBF6-0A32-CBF678333569}"/>
              </a:ext>
            </a:extLst>
          </p:cNvPr>
          <p:cNvSpPr/>
          <p:nvPr/>
        </p:nvSpPr>
        <p:spPr>
          <a:xfrm>
            <a:off x="322770" y="2438400"/>
            <a:ext cx="7083870" cy="106854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1B2-B087-A169-50B7-E6EC5924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50" y="52359"/>
            <a:ext cx="11376788" cy="615553"/>
          </a:xfrm>
        </p:spPr>
        <p:txBody>
          <a:bodyPr/>
          <a:lstStyle/>
          <a:p>
            <a:r>
              <a:rPr lang="en-US" dirty="0"/>
              <a:t>The Core Idea: Governance Instead of Guessing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8B7D3-7950-E4A6-7641-9DD2A7300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6ED66-8E49-4912-0D51-97024FB11D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863960E-7999-4454-CD95-CC1CF31B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50" y="1132567"/>
            <a:ext cx="3302000" cy="4953000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06000812-EA4E-EAEA-46AC-2EC525D976A3}"/>
              </a:ext>
            </a:extLst>
          </p:cNvPr>
          <p:cNvSpPr/>
          <p:nvPr/>
        </p:nvSpPr>
        <p:spPr>
          <a:xfrm>
            <a:off x="404050" y="651377"/>
            <a:ext cx="7638574" cy="994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is allowed only two behaviors</a:t>
            </a:r>
            <a:endParaRPr lang="en-US" sz="32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BD88F65-4C08-77BC-3614-0DB74AA8F9AA}"/>
              </a:ext>
            </a:extLst>
          </p:cNvPr>
          <p:cNvSpPr/>
          <p:nvPr/>
        </p:nvSpPr>
        <p:spPr>
          <a:xfrm>
            <a:off x="322770" y="1804959"/>
            <a:ext cx="7638574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Documentation Agent Orchestrator enforces a strict operational rule that eliminates the middle ground where AI "helps" by making assumptions:</a:t>
            </a:r>
            <a:endParaRPr lang="en-US" sz="16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3963E491-411B-4097-F8C8-FFBC14D35EA0}"/>
              </a:ext>
            </a:extLst>
          </p:cNvPr>
          <p:cNvSpPr/>
          <p:nvPr/>
        </p:nvSpPr>
        <p:spPr>
          <a:xfrm>
            <a:off x="470170" y="2556719"/>
            <a:ext cx="4215289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1. Document Exactly What Is Provided</a:t>
            </a:r>
            <a:endParaRPr lang="en-US" sz="20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421138C-F10C-0CE7-0105-07FC788727E2}"/>
              </a:ext>
            </a:extLst>
          </p:cNvPr>
          <p:cNvSpPr/>
          <p:nvPr/>
        </p:nvSpPr>
        <p:spPr>
          <a:xfrm>
            <a:off x="470170" y="2916407"/>
            <a:ext cx="7343775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Reproduce source content with precision, preserving ambiguity, gaps, and incomplete information exactly as written.</a:t>
            </a:r>
            <a:endParaRPr lang="en-US" sz="1600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39579099-3D3F-E4BF-2812-5671CF9DD30A}"/>
              </a:ext>
            </a:extLst>
          </p:cNvPr>
          <p:cNvSpPr/>
          <p:nvPr/>
        </p:nvSpPr>
        <p:spPr>
          <a:xfrm>
            <a:off x="470170" y="3798184"/>
            <a:ext cx="4121944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2. Stop and Ask Clarifying Questions</a:t>
            </a:r>
            <a:endParaRPr lang="en-US" sz="20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1FA1B4A-032C-9173-B152-B12ECF568C2D}"/>
              </a:ext>
            </a:extLst>
          </p:cNvPr>
          <p:cNvSpPr/>
          <p:nvPr/>
        </p:nvSpPr>
        <p:spPr>
          <a:xfrm>
            <a:off x="470170" y="4157872"/>
            <a:ext cx="7343775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When documentation would require invention, inference, or assumption, halt processing and explicitly request the missing information.</a:t>
            </a:r>
            <a:endParaRPr lang="en-US" sz="16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39D22371-E7F2-7CC0-1CD3-2E391A72D404}"/>
              </a:ext>
            </a:extLst>
          </p:cNvPr>
          <p:cNvSpPr/>
          <p:nvPr/>
        </p:nvSpPr>
        <p:spPr>
          <a:xfrm>
            <a:off x="532439" y="5066795"/>
            <a:ext cx="7428905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There is no middle ground. There is no "helpful guessing." This replaces AI creativity with AI restraint—the foundation of trustworthy automated documentation.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644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453-DB0C-C725-E2D0-33EAA330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50" y="157282"/>
            <a:ext cx="11376788" cy="615553"/>
          </a:xfrm>
        </p:spPr>
        <p:txBody>
          <a:bodyPr/>
          <a:lstStyle/>
          <a:p>
            <a:r>
              <a:rPr lang="en-US" dirty="0"/>
              <a:t>Concrete Example: Without vs With Governance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842-E436-9F0E-E146-B074D6C9B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B7F89-0B12-DBEE-03D8-5A025C5AC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231B4BA4-E95D-6AAC-3929-CA21FF5C6AB2}"/>
              </a:ext>
            </a:extLst>
          </p:cNvPr>
          <p:cNvSpPr/>
          <p:nvPr/>
        </p:nvSpPr>
        <p:spPr>
          <a:xfrm>
            <a:off x="0" y="970955"/>
            <a:ext cx="13113782" cy="3080742"/>
          </a:xfrm>
          <a:prstGeom prst="roundRect">
            <a:avLst>
              <a:gd name="adj" fmla="val 280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CB34559B-2D7A-EFD0-A930-5F1C02F334DC}"/>
              </a:ext>
            </a:extLst>
          </p:cNvPr>
          <p:cNvSpPr/>
          <p:nvPr/>
        </p:nvSpPr>
        <p:spPr>
          <a:xfrm>
            <a:off x="7620" y="978575"/>
            <a:ext cx="4366141" cy="3065502"/>
          </a:xfrm>
          <a:prstGeom prst="roundRect">
            <a:avLst>
              <a:gd name="adj" fmla="val 2820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35BBE05-3D41-7544-AF54-4BACC0BA90B3}"/>
              </a:ext>
            </a:extLst>
          </p:cNvPr>
          <p:cNvSpPr/>
          <p:nvPr/>
        </p:nvSpPr>
        <p:spPr>
          <a:xfrm>
            <a:off x="213360" y="118431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Original Input</a:t>
            </a:r>
            <a:endParaRPr lang="en-US" sz="21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7C97AEFA-DB7D-9AC3-C9DB-312CFF3F542A}"/>
              </a:ext>
            </a:extLst>
          </p:cNvPr>
          <p:cNvSpPr/>
          <p:nvPr/>
        </p:nvSpPr>
        <p:spPr>
          <a:xfrm>
            <a:off x="213360" y="1754267"/>
            <a:ext cx="3954661" cy="1955244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747FD16-5677-71A4-8626-44D8E3051F53}"/>
              </a:ext>
            </a:extLst>
          </p:cNvPr>
          <p:cNvSpPr/>
          <p:nvPr/>
        </p:nvSpPr>
        <p:spPr>
          <a:xfrm>
            <a:off x="203121" y="1754267"/>
            <a:ext cx="3975140" cy="1955244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480700A-6ED6-A1D3-4BA3-5C47C3B8AB97}"/>
              </a:ext>
            </a:extLst>
          </p:cNvPr>
          <p:cNvSpPr/>
          <p:nvPr/>
        </p:nvSpPr>
        <p:spPr>
          <a:xfrm>
            <a:off x="408861" y="1908572"/>
            <a:ext cx="3563660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User clicks login.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Credentials checked.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Valid → dashboard.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Invalid → error.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Admins get extra options.</a:t>
            </a:r>
            <a:endParaRPr lang="en-US" sz="16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22A3AAC7-EFB9-AAF4-FCA6-AF251800E6A2}"/>
              </a:ext>
            </a:extLst>
          </p:cNvPr>
          <p:cNvSpPr/>
          <p:nvPr/>
        </p:nvSpPr>
        <p:spPr>
          <a:xfrm>
            <a:off x="4373761" y="978575"/>
            <a:ext cx="4366141" cy="3065502"/>
          </a:xfrm>
          <a:prstGeom prst="rect">
            <a:avLst/>
          </a:prstGeom>
          <a:solidFill>
            <a:srgbClr val="F9D2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576A11D-3969-698B-D02D-2521F417732D}"/>
              </a:ext>
            </a:extLst>
          </p:cNvPr>
          <p:cNvSpPr/>
          <p:nvPr/>
        </p:nvSpPr>
        <p:spPr>
          <a:xfrm>
            <a:off x="4373761" y="978575"/>
            <a:ext cx="22860" cy="3065502"/>
          </a:xfrm>
          <a:prstGeom prst="roundRect">
            <a:avLst>
              <a:gd name="adj" fmla="val 378164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E1E43E89-3550-4630-FE61-F0F1992969C4}"/>
              </a:ext>
            </a:extLst>
          </p:cNvPr>
          <p:cNvSpPr/>
          <p:nvPr/>
        </p:nvSpPr>
        <p:spPr>
          <a:xfrm>
            <a:off x="4579501" y="1184315"/>
            <a:ext cx="288107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Without Governance</a:t>
            </a:r>
            <a:endParaRPr lang="en-US" sz="21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B0CA5E53-04B6-D33C-1ED9-17149151AD49}"/>
              </a:ext>
            </a:extLst>
          </p:cNvPr>
          <p:cNvSpPr/>
          <p:nvPr/>
        </p:nvSpPr>
        <p:spPr>
          <a:xfrm>
            <a:off x="4579501" y="1646277"/>
            <a:ext cx="395466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Credential validation method </a:t>
            </a: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invented</a:t>
            </a:r>
            <a:endParaRPr lang="en-US" sz="16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6D1D5F65-5617-B748-FCDC-2A78F248D38E}"/>
              </a:ext>
            </a:extLst>
          </p:cNvPr>
          <p:cNvSpPr/>
          <p:nvPr/>
        </p:nvSpPr>
        <p:spPr>
          <a:xfrm>
            <a:off x="4579501" y="2376964"/>
            <a:ext cx="395466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Dashboard behavior </a:t>
            </a: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assumed</a:t>
            </a:r>
            <a:endParaRPr lang="en-US" sz="16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872868A0-C94E-7386-BD2D-E97507248F4B}"/>
              </a:ext>
            </a:extLst>
          </p:cNvPr>
          <p:cNvSpPr/>
          <p:nvPr/>
        </p:nvSpPr>
        <p:spPr>
          <a:xfrm>
            <a:off x="4579501" y="2778323"/>
            <a:ext cx="395466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Error handling </a:t>
            </a: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expanded</a:t>
            </a:r>
            <a:endParaRPr lang="en-US" sz="16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26AB127A-542F-4B4E-FD48-6555986FD154}"/>
              </a:ext>
            </a:extLst>
          </p:cNvPr>
          <p:cNvSpPr/>
          <p:nvPr/>
        </p:nvSpPr>
        <p:spPr>
          <a:xfrm>
            <a:off x="4579501" y="3179683"/>
            <a:ext cx="395466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"Extra options" turned into </a:t>
            </a: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specific features</a:t>
            </a:r>
            <a:endParaRPr lang="en-US" sz="16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C4D38AC9-8EE8-2B8D-79FE-1DD7E7D14F89}"/>
              </a:ext>
            </a:extLst>
          </p:cNvPr>
          <p:cNvSpPr/>
          <p:nvPr/>
        </p:nvSpPr>
        <p:spPr>
          <a:xfrm>
            <a:off x="8739902" y="978575"/>
            <a:ext cx="4366141" cy="3065502"/>
          </a:xfrm>
          <a:prstGeom prst="rect">
            <a:avLst/>
          </a:prstGeom>
          <a:solidFill>
            <a:srgbClr val="F9D2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9D151A86-C9FC-EC1C-545E-233FD61B62F3}"/>
              </a:ext>
            </a:extLst>
          </p:cNvPr>
          <p:cNvSpPr/>
          <p:nvPr/>
        </p:nvSpPr>
        <p:spPr>
          <a:xfrm>
            <a:off x="8739902" y="978575"/>
            <a:ext cx="22860" cy="3065502"/>
          </a:xfrm>
          <a:prstGeom prst="roundRect">
            <a:avLst>
              <a:gd name="adj" fmla="val 378164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B3E07696-3F01-F0BA-B7A7-D326F417CF74}"/>
              </a:ext>
            </a:extLst>
          </p:cNvPr>
          <p:cNvSpPr/>
          <p:nvPr/>
        </p:nvSpPr>
        <p:spPr>
          <a:xfrm>
            <a:off x="8945642" y="118431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With Governance</a:t>
            </a:r>
            <a:endParaRPr lang="en-US" sz="21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E2B64F4C-3802-3BDD-A97F-D88F7852BB4A}"/>
              </a:ext>
            </a:extLst>
          </p:cNvPr>
          <p:cNvSpPr/>
          <p:nvPr/>
        </p:nvSpPr>
        <p:spPr>
          <a:xfrm>
            <a:off x="8945642" y="1646277"/>
            <a:ext cx="395466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Output mirrors the source exactly</a:t>
            </a:r>
            <a:endParaRPr lang="en-US" sz="160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9D388AA9-3E44-DA41-F8E5-A978E080C773}"/>
              </a:ext>
            </a:extLst>
          </p:cNvPr>
          <p:cNvSpPr/>
          <p:nvPr/>
        </p:nvSpPr>
        <p:spPr>
          <a:xfrm>
            <a:off x="8945642" y="2047637"/>
            <a:ext cx="395466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Ambiguity is explicitly listed</a:t>
            </a:r>
            <a:endParaRPr lang="en-US" sz="1600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FECA0DAD-94E1-27AE-3069-A138CFC60EAF}"/>
              </a:ext>
            </a:extLst>
          </p:cNvPr>
          <p:cNvSpPr/>
          <p:nvPr/>
        </p:nvSpPr>
        <p:spPr>
          <a:xfrm>
            <a:off x="8945642" y="2448997"/>
            <a:ext cx="395466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behavior is invented or inferred</a:t>
            </a:r>
            <a:endParaRPr lang="en-US" sz="1600" dirty="0"/>
          </a:p>
        </p:txBody>
      </p:sp>
      <p:sp>
        <p:nvSpPr>
          <p:cNvPr id="27" name="Text 22">
            <a:extLst>
              <a:ext uri="{FF2B5EF4-FFF2-40B4-BE49-F238E27FC236}">
                <a16:creationId xmlns:a16="http://schemas.microsoft.com/office/drawing/2014/main" id="{6C524D88-0F54-4ECA-3767-A92CC8EC2DB0}"/>
              </a:ext>
            </a:extLst>
          </p:cNvPr>
          <p:cNvSpPr/>
          <p:nvPr/>
        </p:nvSpPr>
        <p:spPr>
          <a:xfrm>
            <a:off x="8945642" y="2850356"/>
            <a:ext cx="395466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Unknowns remain documented as unknowns</a:t>
            </a:r>
            <a:endParaRPr lang="en-US" sz="1600" dirty="0"/>
          </a:p>
        </p:txBody>
      </p:sp>
      <p:sp>
        <p:nvSpPr>
          <p:cNvPr id="28" name="Shape 23">
            <a:extLst>
              <a:ext uri="{FF2B5EF4-FFF2-40B4-BE49-F238E27FC236}">
                <a16:creationId xmlns:a16="http://schemas.microsoft.com/office/drawing/2014/main" id="{AF8F38B6-6A93-3492-EBA2-435FF0AF198B}"/>
              </a:ext>
            </a:extLst>
          </p:cNvPr>
          <p:cNvSpPr/>
          <p:nvPr/>
        </p:nvSpPr>
        <p:spPr>
          <a:xfrm>
            <a:off x="0" y="4386047"/>
            <a:ext cx="13113782" cy="33338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4">
            <a:extLst>
              <a:ext uri="{FF2B5EF4-FFF2-40B4-BE49-F238E27FC236}">
                <a16:creationId xmlns:a16="http://schemas.microsoft.com/office/drawing/2014/main" id="{A33B9DE6-722E-AD6A-82B0-4E789B9BAD3C}"/>
              </a:ext>
            </a:extLst>
          </p:cNvPr>
          <p:cNvSpPr/>
          <p:nvPr/>
        </p:nvSpPr>
        <p:spPr>
          <a:xfrm>
            <a:off x="0" y="4650819"/>
            <a:ext cx="13113782" cy="1203841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ACF5CEE3-1858-DB99-F6DE-5C48B3AC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956572"/>
            <a:ext cx="257175" cy="205740"/>
          </a:xfrm>
          <a:prstGeom prst="rect">
            <a:avLst/>
          </a:prstGeom>
        </p:spPr>
      </p:pic>
      <p:sp>
        <p:nvSpPr>
          <p:cNvPr id="31" name="Text 25">
            <a:extLst>
              <a:ext uri="{FF2B5EF4-FFF2-40B4-BE49-F238E27FC236}">
                <a16:creationId xmlns:a16="http://schemas.microsoft.com/office/drawing/2014/main" id="{D08B13DE-7AB1-4227-E4AF-4CE78FC59256}"/>
              </a:ext>
            </a:extLst>
          </p:cNvPr>
          <p:cNvSpPr/>
          <p:nvPr/>
        </p:nvSpPr>
        <p:spPr>
          <a:xfrm>
            <a:off x="668655" y="4907994"/>
            <a:ext cx="1223938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difference is not style, tone, or formatting. The difference is </a:t>
            </a:r>
            <a:r>
              <a:rPr lang="en-US" sz="16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correctness</a:t>
            </a:r>
            <a:r>
              <a:rPr lang="en-US" sz="16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—the fundamental requirement for technical documentation in regulated industries.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365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E5CC4-277D-2BDA-C1DE-975185F377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0F401-BACE-CB82-12D6-FCB70217F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diagram of a process">
            <a:extLst>
              <a:ext uri="{FF2B5EF4-FFF2-40B4-BE49-F238E27FC236}">
                <a16:creationId xmlns:a16="http://schemas.microsoft.com/office/drawing/2014/main" id="{E651AA95-69FE-B92F-F88C-71801E671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60" y="147320"/>
            <a:ext cx="8831580" cy="58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2C72-0056-6439-11DC-59A64DC2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183627"/>
            <a:ext cx="11376788" cy="615553"/>
          </a:xfrm>
        </p:spPr>
        <p:txBody>
          <a:bodyPr/>
          <a:lstStyle/>
          <a:p>
            <a:r>
              <a:rPr lang="en-US" dirty="0"/>
              <a:t>Why This Is a Real Step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6A19A-D835-8B79-64DF-D7EE7312A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606" y="799180"/>
            <a:ext cx="9288000" cy="4490575"/>
          </a:xfrm>
        </p:spPr>
        <p:txBody>
          <a:bodyPr/>
          <a:lstStyle/>
          <a:p>
            <a:r>
              <a:rPr lang="en-US" b="1" dirty="0"/>
              <a:t>A governance layer, not a writing tool</a:t>
            </a:r>
          </a:p>
          <a:p>
            <a:r>
              <a:rPr lang="en-US" dirty="0"/>
              <a:t>Documentation Agent Orchestrator is:</a:t>
            </a:r>
          </a:p>
          <a:p>
            <a:r>
              <a:rPr lang="en-US" dirty="0"/>
              <a:t>Not a writing assistant</a:t>
            </a:r>
          </a:p>
          <a:p>
            <a:r>
              <a:rPr lang="en-US" dirty="0"/>
              <a:t>Not a polishing tool</a:t>
            </a:r>
          </a:p>
          <a:p>
            <a:r>
              <a:rPr lang="en-US" dirty="0"/>
              <a:t>Not a creativity booster</a:t>
            </a:r>
          </a:p>
          <a:p>
            <a:r>
              <a:rPr lang="en-US" dirty="0"/>
              <a:t>It is a </a:t>
            </a:r>
            <a:r>
              <a:rPr lang="en-US" b="1" dirty="0"/>
              <a:t>governance layer</a:t>
            </a:r>
            <a:r>
              <a:rPr lang="en-US" dirty="0"/>
              <a:t> for AI-assisted documentation.</a:t>
            </a:r>
          </a:p>
          <a:p>
            <a:r>
              <a:rPr lang="en-US" dirty="0"/>
              <a:t>It makes AI:</a:t>
            </a:r>
          </a:p>
          <a:p>
            <a:r>
              <a:rPr lang="en-US" dirty="0"/>
              <a:t>Predictable</a:t>
            </a:r>
          </a:p>
          <a:p>
            <a:r>
              <a:rPr lang="en-US" dirty="0"/>
              <a:t>Reviewable</a:t>
            </a:r>
          </a:p>
          <a:p>
            <a:r>
              <a:rPr lang="en-US" dirty="0"/>
              <a:t>Accountable</a:t>
            </a:r>
          </a:p>
          <a:p>
            <a:r>
              <a:rPr lang="en-US" b="1" dirty="0"/>
              <a:t>**It doesn’t make AI smarter.</a:t>
            </a:r>
          </a:p>
          <a:p>
            <a:r>
              <a:rPr lang="en-US" dirty="0"/>
              <a:t>It makes AI stop lying.**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52044-FD8E-3448-A07F-3B2C1A74A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DFFD-D12E-3BFA-B2D3-E5EB6849B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43173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 Light</vt:lpstr>
      <vt:lpstr>Sora Light</vt:lpstr>
      <vt:lpstr>Sora Semi Bold</vt:lpstr>
      <vt:lpstr>Siemens 2022</vt:lpstr>
      <vt:lpstr>Documentation Agent Orchestrator</vt:lpstr>
      <vt:lpstr>Documentation Agent Orchestrator introduces governance into AI-assisted documentation. Instead of letting AI “fill gaps” to sound helpful, it enforces strict rules so AI: Documents exactly what is provided, or Stops and asks questions when guessing would be required This shifts AI from a creative assistant to a controlled documentation agent.</vt:lpstr>
      <vt:lpstr>The Real Problem with AI in Documentation</vt:lpstr>
      <vt:lpstr>Why This Hurts Technical Writers</vt:lpstr>
      <vt:lpstr>Why Existing AI Tools Don’t Solve This</vt:lpstr>
      <vt:lpstr>The Core Idea: Governance Instead of Guessing</vt:lpstr>
      <vt:lpstr>Concrete Example: Without vs With Governance</vt:lpstr>
      <vt:lpstr>PowerPoint Presentation</vt:lpstr>
      <vt:lpstr>Why This Is a Real Step Forward</vt:lpstr>
      <vt:lpstr>Who This Is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Sebastian, Tharun (FT D AA IN DTS DIGI TECOM HES)</dc:creator>
  <cp:keywords>Template</cp:keywords>
  <dc:description>Version 3.4.5
July 2025</dc:description>
  <cp:lastModifiedBy>Sebastian, Tharun (FT D AA IN DTS DIGI TECOM HES)</cp:lastModifiedBy>
  <cp:revision>14</cp:revision>
  <dcterms:created xsi:type="dcterms:W3CDTF">2020-07-27T12:43:17Z</dcterms:created>
  <dcterms:modified xsi:type="dcterms:W3CDTF">2026-01-13T12:10:30Z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